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6" r:id="rId4"/>
    <p:sldId id="258" r:id="rId5"/>
    <p:sldId id="259" r:id="rId6"/>
    <p:sldId id="267" r:id="rId7"/>
    <p:sldId id="260" r:id="rId8"/>
    <p:sldId id="261" r:id="rId9"/>
    <p:sldId id="262" r:id="rId10"/>
    <p:sldId id="263" r:id="rId11"/>
    <p:sldId id="283" r:id="rId12"/>
    <p:sldId id="264" r:id="rId13"/>
    <p:sldId id="271" r:id="rId14"/>
    <p:sldId id="269" r:id="rId15"/>
    <p:sldId id="270" r:id="rId16"/>
    <p:sldId id="272" r:id="rId17"/>
    <p:sldId id="273" r:id="rId18"/>
    <p:sldId id="274" r:id="rId19"/>
    <p:sldId id="275" r:id="rId20"/>
    <p:sldId id="276" r:id="rId21"/>
    <p:sldId id="282" r:id="rId22"/>
    <p:sldId id="284" r:id="rId23"/>
    <p:sldId id="285" r:id="rId24"/>
    <p:sldId id="286" r:id="rId25"/>
    <p:sldId id="265" r:id="rId26"/>
    <p:sldId id="268" r:id="rId27"/>
    <p:sldId id="277" r:id="rId28"/>
    <p:sldId id="278" r:id="rId29"/>
    <p:sldId id="279" r:id="rId30"/>
    <p:sldId id="280" r:id="rId31"/>
    <p:sldId id="281"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9D97EE00-468C-4C93-B462-913B14E0737E}" type="datetimeFigureOut">
              <a:rPr lang="ru-RU" smtClean="0"/>
              <a:pPr/>
              <a:t>26.11.2020</a:t>
            </a:fld>
            <a:endParaRPr lang="ru-RU"/>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3995C3F3-5428-4907-A626-85D1CE61456B}"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D97EE00-468C-4C93-B462-913B14E0737E}" type="datetimeFigureOut">
              <a:rPr lang="ru-RU" smtClean="0"/>
              <a:pPr/>
              <a:t>26.11.2020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95C3F3-5428-4907-A626-85D1CE61456B}"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D97EE00-468C-4C93-B462-913B14E0737E}" type="datetimeFigureOut">
              <a:rPr lang="ru-RU" smtClean="0"/>
              <a:pPr/>
              <a:t>26.11.2020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95C3F3-5428-4907-A626-85D1CE61456B}"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D97EE00-468C-4C93-B462-913B14E0737E}" type="datetimeFigureOut">
              <a:rPr lang="ru-RU" smtClean="0"/>
              <a:pPr/>
              <a:t>26.11.2020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95C3F3-5428-4907-A626-85D1CE61456B}"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9D97EE00-468C-4C93-B462-913B14E0737E}" type="datetimeFigureOut">
              <a:rPr lang="ru-RU" smtClean="0"/>
              <a:pPr/>
              <a:t>26.11.2020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95C3F3-5428-4907-A626-85D1CE61456B}"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9D97EE00-468C-4C93-B462-913B14E0737E}" type="datetimeFigureOut">
              <a:rPr lang="ru-RU" smtClean="0"/>
              <a:pPr/>
              <a:t>26.11.2020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95C3F3-5428-4907-A626-85D1CE61456B}"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9D97EE00-468C-4C93-B462-913B14E0737E}" type="datetimeFigureOut">
              <a:rPr lang="ru-RU" smtClean="0"/>
              <a:pPr/>
              <a:t>26.11.2020</a:t>
            </a:fld>
            <a:endParaRPr lang="ru-RU"/>
          </a:p>
        </p:txBody>
      </p:sp>
      <p:sp>
        <p:nvSpPr>
          <p:cNvPr id="27" name="Номер слайда 26"/>
          <p:cNvSpPr>
            <a:spLocks noGrp="1"/>
          </p:cNvSpPr>
          <p:nvPr>
            <p:ph type="sldNum" sz="quarter" idx="11"/>
          </p:nvPr>
        </p:nvSpPr>
        <p:spPr/>
        <p:txBody>
          <a:bodyPr rtlCol="0"/>
          <a:lstStyle/>
          <a:p>
            <a:fld id="{3995C3F3-5428-4907-A626-85D1CE61456B}" type="slidenum">
              <a:rPr lang="ru-RU" smtClean="0"/>
              <a:pPr/>
              <a:t>‹#›</a:t>
            </a:fld>
            <a:endParaRPr lang="ru-RU"/>
          </a:p>
        </p:txBody>
      </p:sp>
      <p:sp>
        <p:nvSpPr>
          <p:cNvPr id="28" name="Нижний колонтитул 27"/>
          <p:cNvSpPr>
            <a:spLocks noGrp="1"/>
          </p:cNvSpPr>
          <p:nvPr>
            <p:ph type="ftr" sz="quarter" idx="12"/>
          </p:nvPr>
        </p:nvSpPr>
        <p:spPr/>
        <p:txBody>
          <a:bodyPr rtlCol="0"/>
          <a:lstStyle/>
          <a:p>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9D97EE00-468C-4C93-B462-913B14E0737E}" type="datetimeFigureOut">
              <a:rPr lang="ru-RU" smtClean="0"/>
              <a:pPr/>
              <a:t>26.11.2020</a:t>
            </a:fld>
            <a:endParaRPr lang="ru-RU"/>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a:p>
        </p:txBody>
      </p:sp>
      <p:sp>
        <p:nvSpPr>
          <p:cNvPr id="5" name="Номер слайда 4"/>
          <p:cNvSpPr>
            <a:spLocks noGrp="1"/>
          </p:cNvSpPr>
          <p:nvPr>
            <p:ph type="sldNum" sz="quarter" idx="12"/>
          </p:nvPr>
        </p:nvSpPr>
        <p:spPr>
          <a:xfrm>
            <a:off x="8174736" y="2272"/>
            <a:ext cx="762000" cy="365760"/>
          </a:xfrm>
        </p:spPr>
        <p:txBody>
          <a:bodyPr/>
          <a:lstStyle/>
          <a:p>
            <a:fld id="{3995C3F3-5428-4907-A626-85D1CE61456B}"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D97EE00-468C-4C93-B462-913B14E0737E}" type="datetimeFigureOut">
              <a:rPr lang="ru-RU" smtClean="0"/>
              <a:pPr/>
              <a:t>26.11.2020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995C3F3-5428-4907-A626-85D1CE61456B}"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9D97EE00-468C-4C93-B462-913B14E0737E}" type="datetimeFigureOut">
              <a:rPr lang="ru-RU" smtClean="0"/>
              <a:pPr/>
              <a:t>26.11.2020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95C3F3-5428-4907-A626-85D1CE61456B}"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9D97EE00-468C-4C93-B462-913B14E0737E}" type="datetimeFigureOut">
              <a:rPr lang="ru-RU" smtClean="0"/>
              <a:pPr/>
              <a:t>26.11.2020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95C3F3-5428-4907-A626-85D1CE61456B}"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9D97EE00-468C-4C93-B462-913B14E0737E}" type="datetimeFigureOut">
              <a:rPr lang="ru-RU" smtClean="0"/>
              <a:pPr/>
              <a:t>26.11.2020</a:t>
            </a:fld>
            <a:endParaRPr lang="ru-RU"/>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3995C3F3-5428-4907-A626-85D1CE61456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Межгрупповой конфликт</a:t>
            </a:r>
            <a:endParaRPr lang="ru-RU" dirty="0"/>
          </a:p>
        </p:txBody>
      </p:sp>
      <p:sp>
        <p:nvSpPr>
          <p:cNvPr id="3" name="Подзаголовок 2"/>
          <p:cNvSpPr>
            <a:spLocks noGrp="1"/>
          </p:cNvSpPr>
          <p:nvPr>
            <p:ph type="subTitle" idx="1"/>
          </p:nvPr>
        </p:nvSpPr>
        <p:spPr/>
        <p:txBody>
          <a:bodyPr/>
          <a:lstStyle/>
          <a:p>
            <a:r>
              <a:rPr lang="ru-RU" dirty="0" smtClean="0"/>
              <a:t>Тема 7</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908720"/>
            <a:ext cx="8229600" cy="1066800"/>
          </a:xfrm>
        </p:spPr>
        <p:txBody>
          <a:bodyPr>
            <a:normAutofit fontScale="90000"/>
          </a:bodyPr>
          <a:lstStyle/>
          <a:p>
            <a:r>
              <a:rPr lang="ru-RU" dirty="0" smtClean="0"/>
              <a:t>Истоки межгруппового конфликта</a:t>
            </a:r>
            <a:endParaRPr lang="ru-RU" dirty="0"/>
          </a:p>
        </p:txBody>
      </p:sp>
      <p:sp>
        <p:nvSpPr>
          <p:cNvPr id="3" name="Содержимое 2"/>
          <p:cNvSpPr>
            <a:spLocks noGrp="1"/>
          </p:cNvSpPr>
          <p:nvPr>
            <p:ph idx="1"/>
          </p:nvPr>
        </p:nvSpPr>
        <p:spPr/>
        <p:txBody>
          <a:bodyPr>
            <a:normAutofit lnSpcReduction="10000"/>
          </a:bodyPr>
          <a:lstStyle/>
          <a:p>
            <a:pPr algn="just">
              <a:buNone/>
            </a:pPr>
            <a:r>
              <a:rPr lang="ru-RU" b="1" dirty="0" smtClean="0"/>
              <a:t>Г. </a:t>
            </a:r>
            <a:r>
              <a:rPr lang="ru-RU" b="1" dirty="0" err="1" smtClean="0"/>
              <a:t>Тэшфел</a:t>
            </a:r>
            <a:r>
              <a:rPr lang="ru-RU" b="1" dirty="0" smtClean="0"/>
              <a:t>, Дж. Тернер</a:t>
            </a:r>
            <a:r>
              <a:rPr lang="ru-RU" dirty="0" smtClean="0"/>
              <a:t>: решающий фактор межгруппового взаимодействия - социальные установки. Человек может выйти в индивидуальном порядке из </a:t>
            </a:r>
            <a:r>
              <a:rPr lang="ru-RU" dirty="0" err="1" smtClean="0"/>
              <a:t>низкостатусной</a:t>
            </a:r>
            <a:r>
              <a:rPr lang="ru-RU" dirty="0" smtClean="0"/>
              <a:t> группы и войти в более привлекательную для него, </a:t>
            </a:r>
            <a:r>
              <a:rPr lang="ru-RU" dirty="0" err="1" smtClean="0"/>
              <a:t>высокостатусную</a:t>
            </a:r>
            <a:r>
              <a:rPr lang="ru-RU" dirty="0" smtClean="0"/>
              <a:t> группу. Может быть выбрана когнитивная альтернатива, предполагающая возможность изменения критериев сравнения и ведущая к пересмотру не удовлетворяющих результатов этого сравнения.</a:t>
            </a: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Истоки межгруппового конфликта</a:t>
            </a:r>
            <a:endParaRPr lang="ru-RU" dirty="0"/>
          </a:p>
        </p:txBody>
      </p:sp>
      <p:sp>
        <p:nvSpPr>
          <p:cNvPr id="3" name="Содержимое 2"/>
          <p:cNvSpPr>
            <a:spLocks noGrp="1"/>
          </p:cNvSpPr>
          <p:nvPr>
            <p:ph idx="1"/>
          </p:nvPr>
        </p:nvSpPr>
        <p:spPr/>
        <p:txBody>
          <a:bodyPr>
            <a:normAutofit fontScale="85000" lnSpcReduction="20000"/>
          </a:bodyPr>
          <a:lstStyle/>
          <a:p>
            <a:pPr algn="just">
              <a:buNone/>
            </a:pPr>
            <a:r>
              <a:rPr lang="ru-RU" dirty="0" smtClean="0"/>
              <a:t>И. А. Мещерякова определила три </a:t>
            </a:r>
            <a:r>
              <a:rPr lang="ru-RU" dirty="0" smtClean="0"/>
              <a:t>основные группы </a:t>
            </a:r>
            <a:r>
              <a:rPr lang="ru-RU" dirty="0" smtClean="0"/>
              <a:t>подходов к пониманию </a:t>
            </a:r>
            <a:r>
              <a:rPr lang="ru-RU" dirty="0" smtClean="0"/>
              <a:t>истоков межгруппового конфликта:</a:t>
            </a:r>
          </a:p>
          <a:p>
            <a:pPr algn="just">
              <a:buNone/>
            </a:pPr>
            <a:r>
              <a:rPr lang="ru-RU" b="1" dirty="0" smtClean="0"/>
              <a:t>Мотивационный подход</a:t>
            </a:r>
            <a:r>
              <a:rPr lang="ru-RU" dirty="0" smtClean="0"/>
              <a:t>: З. Фрейд, Л. </a:t>
            </a:r>
            <a:r>
              <a:rPr lang="ru-RU" dirty="0" err="1" smtClean="0"/>
              <a:t>Берковиц</a:t>
            </a:r>
            <a:r>
              <a:rPr lang="ru-RU" dirty="0" smtClean="0"/>
              <a:t> - межгрупповой конфликт </a:t>
            </a:r>
            <a:r>
              <a:rPr lang="ru-RU" dirty="0" smtClean="0"/>
              <a:t>- следствие </a:t>
            </a:r>
            <a:r>
              <a:rPr lang="ru-RU" dirty="0" smtClean="0"/>
              <a:t>внутренних проблем групп, </a:t>
            </a:r>
            <a:r>
              <a:rPr lang="ru-RU" dirty="0" smtClean="0"/>
              <a:t>использующих внешний </a:t>
            </a:r>
            <a:r>
              <a:rPr lang="ru-RU" dirty="0" smtClean="0"/>
              <a:t>конфликт для разрешения своих внутренних проблем.</a:t>
            </a:r>
            <a:endParaRPr lang="ru-RU" dirty="0" smtClean="0"/>
          </a:p>
          <a:p>
            <a:pPr algn="just">
              <a:buNone/>
            </a:pPr>
            <a:r>
              <a:rPr lang="ru-RU" b="1" dirty="0" smtClean="0"/>
              <a:t>Ситуационный подход</a:t>
            </a:r>
            <a:r>
              <a:rPr lang="ru-RU" dirty="0" smtClean="0"/>
              <a:t>: М. Шериф, Р. </a:t>
            </a:r>
            <a:r>
              <a:rPr lang="ru-RU" dirty="0" smtClean="0"/>
              <a:t>Блейк- межгрупповой конфликт – особенности ситуации, столкновение реальных интересов группы. </a:t>
            </a:r>
          </a:p>
          <a:p>
            <a:pPr algn="just">
              <a:buNone/>
            </a:pPr>
            <a:r>
              <a:rPr lang="ru-RU" b="1" dirty="0" smtClean="0"/>
              <a:t>Когнитивный подход:</a:t>
            </a:r>
            <a:r>
              <a:rPr lang="ru-RU" dirty="0" smtClean="0"/>
              <a:t> враждебность – следствие когнитивных (познавательных) установок групп в отношении друг друга. </a:t>
            </a: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08720"/>
            <a:ext cx="8229600" cy="1066800"/>
          </a:xfrm>
        </p:spPr>
        <p:txBody>
          <a:bodyPr>
            <a:normAutofit fontScale="90000"/>
          </a:bodyPr>
          <a:lstStyle/>
          <a:p>
            <a:r>
              <a:rPr lang="ru-RU" dirty="0" smtClean="0"/>
              <a:t>Истоки межгруппового конфликта</a:t>
            </a:r>
            <a:endParaRPr lang="ru-RU" dirty="0"/>
          </a:p>
        </p:txBody>
      </p:sp>
      <p:sp>
        <p:nvSpPr>
          <p:cNvPr id="3" name="Содержимое 2"/>
          <p:cNvSpPr>
            <a:spLocks noGrp="1"/>
          </p:cNvSpPr>
          <p:nvPr>
            <p:ph idx="1"/>
          </p:nvPr>
        </p:nvSpPr>
        <p:spPr/>
        <p:txBody>
          <a:bodyPr>
            <a:normAutofit fontScale="85000" lnSpcReduction="20000"/>
          </a:bodyPr>
          <a:lstStyle/>
          <a:p>
            <a:pPr algn="just">
              <a:buNone/>
            </a:pPr>
            <a:r>
              <a:rPr lang="ru-RU" b="1" dirty="0" smtClean="0"/>
              <a:t>Вывод</a:t>
            </a:r>
            <a:r>
              <a:rPr lang="ru-RU" dirty="0" smtClean="0"/>
              <a:t>: межгрупповой конфликт возникает скорее в тех случаях, когда в группах существует групповая идентичность. Групповая идентичность сильнее, если состав группы однородный, а границы ее представляются неизменными, так что у ее членов нет возможности перейти в другие группы.</a:t>
            </a:r>
          </a:p>
          <a:p>
            <a:pPr algn="just">
              <a:buNone/>
            </a:pPr>
            <a:r>
              <a:rPr lang="ru-RU" i="1" dirty="0" smtClean="0"/>
              <a:t>Групповая идентичность </a:t>
            </a:r>
            <a:r>
              <a:rPr lang="ru-RU" dirty="0" smtClean="0"/>
              <a:t>=</a:t>
            </a:r>
            <a:r>
              <a:rPr lang="en-US" dirty="0" smtClean="0"/>
              <a:t>&gt;</a:t>
            </a:r>
            <a:r>
              <a:rPr lang="ru-RU" dirty="0" smtClean="0"/>
              <a:t> </a:t>
            </a:r>
            <a:r>
              <a:rPr lang="ru-RU" i="1" dirty="0" smtClean="0"/>
              <a:t>групповые притязани</a:t>
            </a:r>
            <a:r>
              <a:rPr lang="ru-RU" dirty="0" smtClean="0"/>
              <a:t>я =</a:t>
            </a:r>
            <a:r>
              <a:rPr lang="en-US" dirty="0" smtClean="0"/>
              <a:t>&gt;</a:t>
            </a:r>
            <a:r>
              <a:rPr lang="ru-RU" dirty="0" smtClean="0"/>
              <a:t> предпосылки для </a:t>
            </a:r>
            <a:r>
              <a:rPr lang="ru-RU" i="1" dirty="0" smtClean="0"/>
              <a:t>социальной </a:t>
            </a:r>
            <a:r>
              <a:rPr lang="ru-RU" i="1" dirty="0" err="1" smtClean="0"/>
              <a:t>депривации</a:t>
            </a:r>
            <a:r>
              <a:rPr lang="ru-RU" i="1" dirty="0" smtClean="0"/>
              <a:t> </a:t>
            </a:r>
            <a:r>
              <a:rPr lang="ru-RU" dirty="0" smtClean="0"/>
              <a:t>(неравенство доступа к социальным благам).</a:t>
            </a:r>
          </a:p>
          <a:p>
            <a:pPr algn="just">
              <a:buNone/>
            </a:pPr>
            <a:endParaRPr lang="ru-RU" b="1" dirty="0" smtClean="0"/>
          </a:p>
          <a:p>
            <a:pPr algn="just">
              <a:buNone/>
            </a:pPr>
            <a:r>
              <a:rPr lang="ru-RU" b="1" dirty="0" smtClean="0"/>
              <a:t>Источник межгрупповых конфликтов </a:t>
            </a:r>
            <a:r>
              <a:rPr lang="ru-RU" dirty="0" smtClean="0"/>
              <a:t>: объективный конфликт интересов + социально-психологические феномены, присущие групповым процессам.</a:t>
            </a: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pPr algn="ctr">
              <a:buNone/>
            </a:pPr>
            <a:endParaRPr lang="ru-RU" sz="3200" dirty="0" smtClean="0"/>
          </a:p>
          <a:p>
            <a:pPr algn="ctr">
              <a:buNone/>
            </a:pPr>
            <a:endParaRPr lang="ru-RU" sz="3200" dirty="0" smtClean="0"/>
          </a:p>
          <a:p>
            <a:pPr algn="ctr">
              <a:buNone/>
            </a:pPr>
            <a:r>
              <a:rPr lang="ru-RU" sz="3200" dirty="0" smtClean="0"/>
              <a:t>Психология межгруппового конфликта</a:t>
            </a:r>
            <a:endParaRPr lang="ru-RU" sz="3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80728"/>
            <a:ext cx="8229600" cy="1066800"/>
          </a:xfrm>
        </p:spPr>
        <p:txBody>
          <a:bodyPr>
            <a:normAutofit fontScale="90000"/>
          </a:bodyPr>
          <a:lstStyle/>
          <a:p>
            <a:r>
              <a:rPr lang="ru-RU" dirty="0" smtClean="0"/>
              <a:t>Социально-психологические феномены групп</a:t>
            </a:r>
            <a:endParaRPr lang="ru-RU" dirty="0"/>
          </a:p>
        </p:txBody>
      </p:sp>
      <p:sp>
        <p:nvSpPr>
          <p:cNvPr id="3" name="Содержимое 2"/>
          <p:cNvSpPr>
            <a:spLocks noGrp="1"/>
          </p:cNvSpPr>
          <p:nvPr>
            <p:ph idx="1"/>
          </p:nvPr>
        </p:nvSpPr>
        <p:spPr/>
        <p:txBody>
          <a:bodyPr>
            <a:normAutofit fontScale="85000" lnSpcReduction="20000"/>
          </a:bodyPr>
          <a:lstStyle/>
          <a:p>
            <a:pPr algn="just">
              <a:buNone/>
            </a:pPr>
            <a:r>
              <a:rPr lang="ru-RU" dirty="0" smtClean="0"/>
              <a:t>Принадлежность индивида к группе оказывает на его поведение и мышление значительное влияние =</a:t>
            </a:r>
            <a:r>
              <a:rPr lang="en-US" dirty="0" smtClean="0"/>
              <a:t>&gt;</a:t>
            </a:r>
            <a:r>
              <a:rPr lang="ru-RU" dirty="0" smtClean="0"/>
              <a:t>  Межгрупповая конфликтность.</a:t>
            </a:r>
          </a:p>
          <a:p>
            <a:pPr algn="just">
              <a:buNone/>
            </a:pPr>
            <a:endParaRPr lang="ru-RU" i="1" dirty="0" smtClean="0"/>
          </a:p>
          <a:p>
            <a:pPr algn="just">
              <a:buNone/>
            </a:pPr>
            <a:r>
              <a:rPr lang="ru-RU" i="1" dirty="0" smtClean="0"/>
              <a:t>Социальная </a:t>
            </a:r>
            <a:r>
              <a:rPr lang="ru-RU" i="1" dirty="0" err="1" smtClean="0"/>
              <a:t>фасилитация</a:t>
            </a:r>
            <a:r>
              <a:rPr lang="ru-RU" i="1" dirty="0" smtClean="0"/>
              <a:t> </a:t>
            </a:r>
            <a:r>
              <a:rPr lang="ru-RU" dirty="0" smtClean="0"/>
              <a:t>(от англ. </a:t>
            </a:r>
            <a:r>
              <a:rPr lang="ru-RU" dirty="0" err="1" smtClean="0"/>
              <a:t>facility</a:t>
            </a:r>
            <a:r>
              <a:rPr lang="ru-RU" dirty="0" smtClean="0"/>
              <a:t> – легкость, благоприятные условия) – эффект усиления доминирующих реакций в присутствии других. </a:t>
            </a:r>
          </a:p>
          <a:p>
            <a:pPr algn="just">
              <a:buNone/>
            </a:pPr>
            <a:r>
              <a:rPr lang="ru-RU" dirty="0" smtClean="0"/>
              <a:t>Однако присутствие других положительно сказывается на решении индивидами простых задач (в которых доминирует правильный ответ). Решение же задач сложных, напротив, затрудняется присутствием других людей.  Т.к. ситуация конфликта не является легкой,  то </a:t>
            </a:r>
            <a:r>
              <a:rPr lang="ru-RU" dirty="0" err="1" smtClean="0"/>
              <a:t>фасилитация</a:t>
            </a:r>
            <a:r>
              <a:rPr lang="ru-RU" dirty="0" smtClean="0"/>
              <a:t> способствует принятию неправильных, деструктивных решений.</a:t>
            </a:r>
          </a:p>
          <a:p>
            <a:pPr algn="just"/>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08720"/>
            <a:ext cx="8229600" cy="1066800"/>
          </a:xfrm>
        </p:spPr>
        <p:txBody>
          <a:bodyPr>
            <a:normAutofit fontScale="90000"/>
          </a:bodyPr>
          <a:lstStyle/>
          <a:p>
            <a:r>
              <a:rPr lang="ru-RU" dirty="0" smtClean="0"/>
              <a:t>Социально-психологические феномены групп</a:t>
            </a:r>
            <a:endParaRPr lang="ru-RU" dirty="0"/>
          </a:p>
        </p:txBody>
      </p:sp>
      <p:sp>
        <p:nvSpPr>
          <p:cNvPr id="3" name="Содержимое 2"/>
          <p:cNvSpPr>
            <a:spLocks noGrp="1"/>
          </p:cNvSpPr>
          <p:nvPr>
            <p:ph idx="1"/>
          </p:nvPr>
        </p:nvSpPr>
        <p:spPr/>
        <p:txBody>
          <a:bodyPr>
            <a:normAutofit lnSpcReduction="10000"/>
          </a:bodyPr>
          <a:lstStyle/>
          <a:p>
            <a:pPr algn="just">
              <a:buNone/>
            </a:pPr>
            <a:r>
              <a:rPr lang="ru-RU" i="1" dirty="0" smtClean="0"/>
              <a:t>Социальная леност</a:t>
            </a:r>
            <a:r>
              <a:rPr lang="ru-RU" dirty="0" smtClean="0"/>
              <a:t>ь – тенденция людей уменьшать свои усилия, если они объединяются с другими для достижения общей цели, но не отвечают персонально за конечный результат. </a:t>
            </a:r>
          </a:p>
          <a:p>
            <a:pPr algn="just">
              <a:buNone/>
            </a:pPr>
            <a:r>
              <a:rPr lang="ru-RU" dirty="0" smtClean="0"/>
              <a:t>Однако коллективность усилий не приводит к их ослаблению, если общая цель необыкновенно значима и важна или если известно, что индивидуальный результат может быть определен.</a:t>
            </a:r>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836712"/>
            <a:ext cx="8229600" cy="1066800"/>
          </a:xfrm>
        </p:spPr>
        <p:txBody>
          <a:bodyPr>
            <a:normAutofit fontScale="90000"/>
          </a:bodyPr>
          <a:lstStyle/>
          <a:p>
            <a:r>
              <a:rPr lang="ru-RU" dirty="0" smtClean="0"/>
              <a:t>Социально-психологические феномены групп</a:t>
            </a:r>
            <a:endParaRPr lang="ru-RU" dirty="0"/>
          </a:p>
        </p:txBody>
      </p:sp>
      <p:sp>
        <p:nvSpPr>
          <p:cNvPr id="3" name="Содержимое 2"/>
          <p:cNvSpPr>
            <a:spLocks noGrp="1"/>
          </p:cNvSpPr>
          <p:nvPr>
            <p:ph idx="1"/>
          </p:nvPr>
        </p:nvSpPr>
        <p:spPr/>
        <p:txBody>
          <a:bodyPr>
            <a:normAutofit fontScale="92500" lnSpcReduction="10000"/>
          </a:bodyPr>
          <a:lstStyle/>
          <a:p>
            <a:pPr algn="just">
              <a:buNone/>
            </a:pPr>
            <a:r>
              <a:rPr lang="ru-RU" i="1" dirty="0" err="1" smtClean="0"/>
              <a:t>Деиндивидуализация</a:t>
            </a:r>
            <a:r>
              <a:rPr lang="ru-RU" dirty="0" smtClean="0"/>
              <a:t> – утрата индивидом в групповых ситуациях чувства индивидуальности и сдерживающих норм самоконтроля. Чем больше группа, тем сильнее </a:t>
            </a:r>
            <a:r>
              <a:rPr lang="ru-RU" dirty="0" err="1" smtClean="0"/>
              <a:t>деиндивидуализация</a:t>
            </a:r>
            <a:r>
              <a:rPr lang="ru-RU" dirty="0" smtClean="0"/>
              <a:t> и тем вероятнее проявление актов насилия, вандализма и прочих асоциальных действий (эффект толпы).</a:t>
            </a:r>
          </a:p>
          <a:p>
            <a:pPr algn="just">
              <a:buNone/>
            </a:pPr>
            <a:r>
              <a:rPr lang="ru-RU" i="1" dirty="0" err="1" smtClean="0"/>
              <a:t>Огруппление</a:t>
            </a:r>
            <a:r>
              <a:rPr lang="ru-RU" i="1" dirty="0" smtClean="0"/>
              <a:t> мышления </a:t>
            </a:r>
            <a:r>
              <a:rPr lang="ru-RU" dirty="0" smtClean="0"/>
              <a:t>– тенденция к единообразию мнений в группе, которая часто мешает группе реалистично оценивать противоположную точку зрения.</a:t>
            </a:r>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08720"/>
            <a:ext cx="8229600" cy="1066800"/>
          </a:xfrm>
        </p:spPr>
        <p:txBody>
          <a:bodyPr>
            <a:normAutofit fontScale="90000"/>
          </a:bodyPr>
          <a:lstStyle/>
          <a:p>
            <a:r>
              <a:rPr lang="ru-RU" dirty="0" smtClean="0"/>
              <a:t>Социально-психологические феномены групп</a:t>
            </a:r>
            <a:endParaRPr lang="ru-RU" dirty="0"/>
          </a:p>
        </p:txBody>
      </p:sp>
      <p:sp>
        <p:nvSpPr>
          <p:cNvPr id="3" name="Содержимое 2"/>
          <p:cNvSpPr>
            <a:spLocks noGrp="1"/>
          </p:cNvSpPr>
          <p:nvPr>
            <p:ph idx="1"/>
          </p:nvPr>
        </p:nvSpPr>
        <p:spPr/>
        <p:txBody>
          <a:bodyPr>
            <a:normAutofit fontScale="70000" lnSpcReduction="20000"/>
          </a:bodyPr>
          <a:lstStyle/>
          <a:p>
            <a:pPr algn="just">
              <a:buNone/>
            </a:pPr>
            <a:r>
              <a:rPr lang="ru-RU" i="1" dirty="0" smtClean="0"/>
              <a:t>Групповой фаворитизм </a:t>
            </a:r>
            <a:r>
              <a:rPr lang="ru-RU" dirty="0" smtClean="0"/>
              <a:t>– предпочтение своей группы и ее членов только по факту принадлежности к ней. Групповой фаворитизм выявлен у людей всех возрастов и национальностей. </a:t>
            </a:r>
          </a:p>
          <a:p>
            <a:pPr algn="just">
              <a:buNone/>
            </a:pPr>
            <a:r>
              <a:rPr lang="ru-RU" dirty="0" smtClean="0"/>
              <a:t>Важно понимать, что в культурах коллективистского толка групповой фаворитизм меньше, чем в культурах индивидуалистического плана.</a:t>
            </a:r>
          </a:p>
          <a:p>
            <a:pPr algn="just">
              <a:buNone/>
            </a:pPr>
            <a:endParaRPr lang="ru-RU" dirty="0" smtClean="0"/>
          </a:p>
          <a:p>
            <a:pPr algn="just">
              <a:buNone/>
            </a:pPr>
            <a:r>
              <a:rPr lang="ru-RU" b="1" dirty="0" smtClean="0"/>
              <a:t>Дж. Тернер и Р. Броун</a:t>
            </a:r>
            <a:r>
              <a:rPr lang="ru-RU" dirty="0" smtClean="0"/>
              <a:t>: </a:t>
            </a:r>
          </a:p>
          <a:p>
            <a:pPr algn="just">
              <a:buNone/>
            </a:pPr>
            <a:r>
              <a:rPr lang="ru-RU" dirty="0" smtClean="0"/>
              <a:t>«Когда статусные различия между двумя группами признаются справедливыми и </a:t>
            </a:r>
            <a:r>
              <a:rPr lang="ru-RU" dirty="0" err="1" smtClean="0"/>
              <a:t>высокостатусной</a:t>
            </a:r>
            <a:r>
              <a:rPr lang="ru-RU" dirty="0" smtClean="0"/>
              <a:t> </a:t>
            </a:r>
            <a:r>
              <a:rPr lang="ru-RU" dirty="0" err="1" smtClean="0"/>
              <a:t>и</a:t>
            </a:r>
            <a:r>
              <a:rPr lang="ru-RU" dirty="0" smtClean="0"/>
              <a:t> </a:t>
            </a:r>
            <a:r>
              <a:rPr lang="ru-RU" dirty="0" err="1" smtClean="0"/>
              <a:t>низкостатусной</a:t>
            </a:r>
            <a:r>
              <a:rPr lang="ru-RU" dirty="0" smtClean="0"/>
              <a:t> группами, эффекты внутригруппового фаворитизма выражены незначительно. Как только возникает сомнение в справедливости статусных различий, внутригрупповой фаворитизм возрастает… в большей степени у членов группы, обладающей более высоким статусом».</a:t>
            </a:r>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80728"/>
            <a:ext cx="8229600" cy="1066800"/>
          </a:xfrm>
        </p:spPr>
        <p:txBody>
          <a:bodyPr>
            <a:normAutofit fontScale="90000"/>
          </a:bodyPr>
          <a:lstStyle/>
          <a:p>
            <a:r>
              <a:rPr lang="ru-RU" dirty="0" smtClean="0"/>
              <a:t>Социально-психологические феномены групп</a:t>
            </a:r>
            <a:endParaRPr lang="ru-RU" dirty="0"/>
          </a:p>
        </p:txBody>
      </p:sp>
      <p:sp>
        <p:nvSpPr>
          <p:cNvPr id="3" name="Содержимое 2"/>
          <p:cNvSpPr>
            <a:spLocks noGrp="1"/>
          </p:cNvSpPr>
          <p:nvPr>
            <p:ph idx="1"/>
          </p:nvPr>
        </p:nvSpPr>
        <p:spPr/>
        <p:txBody>
          <a:bodyPr>
            <a:normAutofit fontScale="92500" lnSpcReduction="20000"/>
          </a:bodyPr>
          <a:lstStyle/>
          <a:p>
            <a:pPr algn="just">
              <a:buNone/>
            </a:pPr>
            <a:r>
              <a:rPr lang="ru-RU" i="1" dirty="0" smtClean="0"/>
              <a:t>Конформизм как результат группового давления</a:t>
            </a:r>
            <a:r>
              <a:rPr lang="ru-RU" dirty="0" smtClean="0"/>
              <a:t> – тенденция изменять поведение или убеждения в результате реального или воображаемого воздействия группы. </a:t>
            </a:r>
          </a:p>
          <a:p>
            <a:pPr algn="just">
              <a:buNone/>
            </a:pPr>
            <a:r>
              <a:rPr lang="ru-RU" b="1" dirty="0" smtClean="0"/>
              <a:t>Пример конформизма</a:t>
            </a:r>
            <a:r>
              <a:rPr lang="ru-RU" dirty="0" smtClean="0"/>
              <a:t>: Если человеку предложат сравнить длины двух отрезков (один из которых немного короче другого), то в одиночку он уверенно даёт правильный ответ. Если несколько человек вокруг него будут утверждать прямо противоположное, то вероятность правильного ответа снижается примерно на 40% процентов. (эксперименты американского психолога С. Аша)</a:t>
            </a:r>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80728"/>
            <a:ext cx="8229600" cy="1066800"/>
          </a:xfrm>
        </p:spPr>
        <p:txBody>
          <a:bodyPr>
            <a:normAutofit fontScale="90000"/>
          </a:bodyPr>
          <a:lstStyle/>
          <a:p>
            <a:r>
              <a:rPr lang="ru-RU" dirty="0" smtClean="0"/>
              <a:t>Социально-психологические феномены групп</a:t>
            </a:r>
            <a:endParaRPr lang="ru-RU" dirty="0"/>
          </a:p>
        </p:txBody>
      </p:sp>
      <p:sp>
        <p:nvSpPr>
          <p:cNvPr id="3" name="Содержимое 2"/>
          <p:cNvSpPr>
            <a:spLocks noGrp="1"/>
          </p:cNvSpPr>
          <p:nvPr>
            <p:ph idx="1"/>
          </p:nvPr>
        </p:nvSpPr>
        <p:spPr/>
        <p:txBody>
          <a:bodyPr>
            <a:normAutofit fontScale="70000" lnSpcReduction="20000"/>
          </a:bodyPr>
          <a:lstStyle/>
          <a:p>
            <a:pPr algn="just">
              <a:buNone/>
            </a:pPr>
            <a:r>
              <a:rPr lang="ru-RU" dirty="0" smtClean="0"/>
              <a:t>Характеристики группового поведения людей подтверждены экспериментально. Следовательно, их обоснование можно считать достаточно надежным. </a:t>
            </a:r>
          </a:p>
          <a:p>
            <a:pPr algn="just">
              <a:buNone/>
            </a:pPr>
            <a:r>
              <a:rPr lang="ru-RU" dirty="0" smtClean="0"/>
              <a:t>Однако все эти факторы группового влияния экспериментально зафиксированы только для относительно небольших групп. Не проводились эксперименты с большими группами (социальными общностями): классами, этносами, нациями. Между тем изучение социальных конфликтов даёт основание делать вывод о проявлении социально-психологических феноменов и на уровне больших групп.</a:t>
            </a:r>
          </a:p>
          <a:p>
            <a:pPr algn="just">
              <a:buNone/>
            </a:pPr>
            <a:endParaRPr lang="ru-RU" dirty="0" smtClean="0"/>
          </a:p>
          <a:p>
            <a:pPr algn="just">
              <a:buNone/>
            </a:pPr>
            <a:r>
              <a:rPr lang="ru-RU" b="1" dirty="0" smtClean="0"/>
              <a:t>Примеры</a:t>
            </a:r>
            <a:r>
              <a:rPr lang="ru-RU" dirty="0" smtClean="0"/>
              <a:t>: социальная леность при обобществлении производства в Советской России – СССР; доносительство в годы Большого террора под влиянием из-за </a:t>
            </a:r>
            <a:r>
              <a:rPr lang="ru-RU" dirty="0" err="1" smtClean="0"/>
              <a:t>огруппления</a:t>
            </a:r>
            <a:r>
              <a:rPr lang="ru-RU" dirty="0" smtClean="0"/>
              <a:t> мышления; стихийные повстанческие выступления под влиянием </a:t>
            </a:r>
            <a:r>
              <a:rPr lang="ru-RU" dirty="0" err="1" smtClean="0"/>
              <a:t>деиндивидуализации</a:t>
            </a:r>
            <a:r>
              <a:rPr lang="ru-RU" dirty="0" smtClean="0"/>
              <a:t>.</a:t>
            </a:r>
          </a:p>
          <a:p>
            <a:pPr algn="just">
              <a:buNone/>
            </a:pP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marL="514350" indent="-514350" algn="just">
              <a:buAutoNum type="arabicPeriod"/>
            </a:pPr>
            <a:r>
              <a:rPr lang="ru-RU" dirty="0" smtClean="0"/>
              <a:t>Межгрупповой конфликт: общая характеристика.</a:t>
            </a:r>
          </a:p>
          <a:p>
            <a:pPr marL="514350" indent="-514350" algn="just">
              <a:buAutoNum type="arabicPeriod"/>
            </a:pPr>
            <a:r>
              <a:rPr lang="ru-RU" dirty="0" smtClean="0"/>
              <a:t>Истоки межгруппового конфликта.</a:t>
            </a:r>
          </a:p>
          <a:p>
            <a:pPr marL="514350" indent="-514350" algn="just">
              <a:buAutoNum type="arabicPeriod"/>
            </a:pPr>
            <a:r>
              <a:rPr lang="ru-RU" dirty="0" smtClean="0"/>
              <a:t>Психология межгруппового конфликта.</a:t>
            </a:r>
          </a:p>
          <a:p>
            <a:pPr marL="514350" indent="-514350" algn="just">
              <a:buAutoNum type="arabicPeriod"/>
            </a:pPr>
            <a:r>
              <a:rPr lang="ru-RU" dirty="0" smtClean="0"/>
              <a:t>Социальный конфликт как вид межгруппового конфликта.</a:t>
            </a:r>
          </a:p>
          <a:p>
            <a:pPr algn="just"/>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80728"/>
            <a:ext cx="8229600" cy="1066800"/>
          </a:xfrm>
        </p:spPr>
        <p:txBody>
          <a:bodyPr>
            <a:normAutofit fontScale="90000"/>
          </a:bodyPr>
          <a:lstStyle/>
          <a:p>
            <a:r>
              <a:rPr lang="ru-RU" dirty="0" smtClean="0"/>
              <a:t>Социально-психологические феномены как причина конфликтов</a:t>
            </a:r>
            <a:endParaRPr lang="ru-RU" dirty="0"/>
          </a:p>
        </p:txBody>
      </p:sp>
      <p:sp>
        <p:nvSpPr>
          <p:cNvPr id="3" name="Содержимое 2"/>
          <p:cNvSpPr>
            <a:spLocks noGrp="1"/>
          </p:cNvSpPr>
          <p:nvPr>
            <p:ph idx="1"/>
          </p:nvPr>
        </p:nvSpPr>
        <p:spPr/>
        <p:txBody>
          <a:bodyPr>
            <a:normAutofit fontScale="62500" lnSpcReduction="20000"/>
          </a:bodyPr>
          <a:lstStyle/>
          <a:p>
            <a:pPr algn="just">
              <a:buNone/>
            </a:pPr>
            <a:r>
              <a:rPr lang="ru-RU" sz="3200" dirty="0" smtClean="0"/>
              <a:t>Конфликтность межгруппового взаимодействия в значительной степени определяется самим фактом объединения людей в группы, видоизменяющим их поведение.</a:t>
            </a:r>
          </a:p>
          <a:p>
            <a:pPr algn="just">
              <a:buNone/>
            </a:pPr>
            <a:r>
              <a:rPr lang="ru-RU" sz="3200" dirty="0" smtClean="0"/>
              <a:t>Групповая конфликтность проецируется на каждого человека, заведомо принадлежащего к различным социальным группам.</a:t>
            </a:r>
          </a:p>
          <a:p>
            <a:pPr algn="just">
              <a:buNone/>
            </a:pPr>
            <a:r>
              <a:rPr lang="ru-RU" sz="3200" dirty="0" smtClean="0"/>
              <a:t>Спонтанность межгрупповых конфликтов во многом обусловлена скрытостью механизмов влияния групп на индивидов, известных в основном только специалистам-психологам.</a:t>
            </a:r>
          </a:p>
          <a:p>
            <a:pPr algn="just">
              <a:buNone/>
            </a:pPr>
            <a:r>
              <a:rPr lang="ru-RU" sz="3200" dirty="0" smtClean="0"/>
              <a:t> Избежать межгрупповых конфликтов нельзя, но можно снизить их издержки; социально-психологические способы уменьшения таких издержек посредством исправления искаженного восприятия действительности членами группы, улучшении коммуникаций между группами (расширение общения),  коррекции процедур группового взаимодействия с учетом особенностей группового влияния.</a:t>
            </a:r>
          </a:p>
          <a:p>
            <a:pPr algn="just">
              <a:buNone/>
            </a:pPr>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80728"/>
            <a:ext cx="8229600" cy="1066800"/>
          </a:xfrm>
        </p:spPr>
        <p:txBody>
          <a:bodyPr>
            <a:normAutofit fontScale="90000"/>
          </a:bodyPr>
          <a:lstStyle/>
          <a:p>
            <a:r>
              <a:rPr lang="ru-RU" dirty="0" smtClean="0"/>
              <a:t>Эксперименты социальных психологов</a:t>
            </a:r>
            <a:endParaRPr lang="ru-RU" dirty="0"/>
          </a:p>
        </p:txBody>
      </p:sp>
      <p:sp>
        <p:nvSpPr>
          <p:cNvPr id="3" name="Содержимое 2"/>
          <p:cNvSpPr>
            <a:spLocks noGrp="1"/>
          </p:cNvSpPr>
          <p:nvPr>
            <p:ph idx="1"/>
          </p:nvPr>
        </p:nvSpPr>
        <p:spPr/>
        <p:txBody>
          <a:bodyPr>
            <a:normAutofit fontScale="70000" lnSpcReduction="20000"/>
          </a:bodyPr>
          <a:lstStyle/>
          <a:p>
            <a:pPr algn="just">
              <a:buNone/>
            </a:pPr>
            <a:r>
              <a:rPr lang="ru-RU" b="1" dirty="0" smtClean="0"/>
              <a:t>Эксперимент М. Шерифа </a:t>
            </a:r>
            <a:r>
              <a:rPr lang="ru-RU" dirty="0" smtClean="0"/>
              <a:t>(1954 г.).</a:t>
            </a:r>
          </a:p>
          <a:p>
            <a:pPr algn="just">
              <a:buNone/>
            </a:pPr>
            <a:r>
              <a:rPr lang="ru-RU" dirty="0" smtClean="0"/>
              <a:t>Эксперимент проводился в летнем лагере для подростков в штате Калифорния с </a:t>
            </a:r>
            <a:r>
              <a:rPr lang="ru-RU" dirty="0" smtClean="0"/>
              <a:t>участием </a:t>
            </a:r>
            <a:r>
              <a:rPr lang="ru-RU" dirty="0" smtClean="0"/>
              <a:t>11-летних мальчиков, нормальных, хорошо приспособленных к жизни, выходцев из </a:t>
            </a:r>
            <a:r>
              <a:rPr lang="ru-RU" dirty="0" smtClean="0"/>
              <a:t>протестантских </a:t>
            </a:r>
            <a:r>
              <a:rPr lang="ru-RU" dirty="0" smtClean="0"/>
              <a:t>семей среднего класса. Сначала их объединили в одну большую группу, а затем</a:t>
            </a:r>
            <a:r>
              <a:rPr lang="ru-RU" dirty="0" smtClean="0"/>
              <a:t>, когда </a:t>
            </a:r>
            <a:r>
              <a:rPr lang="ru-RU" dirty="0" smtClean="0"/>
              <a:t>они привыкли друг к другу и многие подружились, их разделили на два </a:t>
            </a:r>
            <a:r>
              <a:rPr lang="ru-RU" dirty="0" smtClean="0"/>
              <a:t>отряда («</a:t>
            </a:r>
            <a:r>
              <a:rPr lang="ru-RU" dirty="0" smtClean="0"/>
              <a:t>Орлы» и «Гремучие змеи</a:t>
            </a:r>
            <a:r>
              <a:rPr lang="ru-RU" dirty="0" smtClean="0"/>
              <a:t>»). При этом  друзья </a:t>
            </a:r>
            <a:r>
              <a:rPr lang="ru-RU" dirty="0" smtClean="0"/>
              <a:t>оказывались в разных отрядах. Первое </a:t>
            </a:r>
            <a:r>
              <a:rPr lang="ru-RU" dirty="0" smtClean="0"/>
              <a:t>задание </a:t>
            </a:r>
            <a:r>
              <a:rPr lang="ru-RU" dirty="0" smtClean="0"/>
              <a:t>состояло в том, что отряды состязались в соревнованиях, где мог быть только один </a:t>
            </a:r>
            <a:r>
              <a:rPr lang="ru-RU" dirty="0" smtClean="0"/>
              <a:t>победитель</a:t>
            </a:r>
            <a:r>
              <a:rPr lang="ru-RU" dirty="0" smtClean="0"/>
              <a:t>. По прошествии некоторого времени отрядам было предложено второе задание: </a:t>
            </a:r>
            <a:r>
              <a:rPr lang="ru-RU" dirty="0" smtClean="0"/>
              <a:t>ремонт водопровода</a:t>
            </a:r>
            <a:r>
              <a:rPr lang="ru-RU" dirty="0" smtClean="0"/>
              <a:t>, починить который силами одного отряда было невозможно, а вода нужна </a:t>
            </a:r>
            <a:r>
              <a:rPr lang="ru-RU" dirty="0" smtClean="0"/>
              <a:t>была всем.</a:t>
            </a:r>
          </a:p>
          <a:p>
            <a:pPr algn="just">
              <a:buNone/>
            </a:pPr>
            <a:r>
              <a:rPr lang="ru-RU" b="1" dirty="0" smtClean="0"/>
              <a:t>Вывод</a:t>
            </a:r>
            <a:r>
              <a:rPr lang="ru-RU" dirty="0" smtClean="0"/>
              <a:t>: в конкурентной ситуации резко возросла эмоциональная неприязнь между членам разных групп.</a:t>
            </a:r>
            <a:endParaRPr lang="ru-RU" dirty="0" smtClean="0"/>
          </a:p>
          <a:p>
            <a:pPr algn="just"/>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80728"/>
            <a:ext cx="8229600" cy="1066800"/>
          </a:xfrm>
        </p:spPr>
        <p:txBody>
          <a:bodyPr>
            <a:normAutofit fontScale="90000"/>
          </a:bodyPr>
          <a:lstStyle/>
          <a:p>
            <a:r>
              <a:rPr lang="ru-RU" dirty="0" smtClean="0"/>
              <a:t>Эксперименты социальных </a:t>
            </a:r>
            <a:r>
              <a:rPr lang="ru-RU" dirty="0" smtClean="0"/>
              <a:t>психологов</a:t>
            </a:r>
            <a:endParaRPr lang="ru-RU" dirty="0"/>
          </a:p>
        </p:txBody>
      </p:sp>
      <p:sp>
        <p:nvSpPr>
          <p:cNvPr id="3" name="Содержимое 2"/>
          <p:cNvSpPr>
            <a:spLocks noGrp="1"/>
          </p:cNvSpPr>
          <p:nvPr>
            <p:ph idx="1"/>
          </p:nvPr>
        </p:nvSpPr>
        <p:spPr/>
        <p:txBody>
          <a:bodyPr>
            <a:normAutofit fontScale="70000" lnSpcReduction="20000"/>
          </a:bodyPr>
          <a:lstStyle/>
          <a:p>
            <a:pPr algn="just">
              <a:buNone/>
            </a:pPr>
            <a:r>
              <a:rPr lang="ru-RU" b="1" dirty="0" smtClean="0"/>
              <a:t>Эксперимент </a:t>
            </a:r>
            <a:r>
              <a:rPr lang="ru-RU" b="1" dirty="0" err="1" smtClean="0"/>
              <a:t>Тэшфела</a:t>
            </a:r>
            <a:r>
              <a:rPr lang="ru-RU" b="1" dirty="0" smtClean="0"/>
              <a:t> </a:t>
            </a:r>
            <a:r>
              <a:rPr lang="ru-RU" dirty="0" smtClean="0"/>
              <a:t>(конец </a:t>
            </a:r>
            <a:r>
              <a:rPr lang="ru-RU" dirty="0" smtClean="0"/>
              <a:t>1960-х гг</a:t>
            </a:r>
            <a:r>
              <a:rPr lang="ru-RU" dirty="0" smtClean="0"/>
              <a:t>.). </a:t>
            </a:r>
            <a:r>
              <a:rPr lang="ru-RU" dirty="0" err="1" smtClean="0"/>
              <a:t>Тэшфел</a:t>
            </a:r>
            <a:r>
              <a:rPr lang="ru-RU" dirty="0" smtClean="0"/>
              <a:t> </a:t>
            </a:r>
            <a:r>
              <a:rPr lang="ru-RU" dirty="0" smtClean="0"/>
              <a:t>создал экспериментальную группу из учеников одной школы</a:t>
            </a:r>
            <a:r>
              <a:rPr lang="ru-RU" dirty="0" smtClean="0"/>
              <a:t>, знавших </a:t>
            </a:r>
            <a:r>
              <a:rPr lang="ru-RU" dirty="0" smtClean="0"/>
              <a:t>друг друга. Сначала школьникам предлагали пройти тестирование, </a:t>
            </a:r>
            <a:r>
              <a:rPr lang="ru-RU" dirty="0" smtClean="0"/>
              <a:t>на основе </a:t>
            </a:r>
            <a:r>
              <a:rPr lang="ru-RU" dirty="0" smtClean="0"/>
              <a:t>которого их якобы разделили на две партии. </a:t>
            </a:r>
            <a:r>
              <a:rPr lang="ru-RU" dirty="0" smtClean="0"/>
              <a:t>Характер тестирования</a:t>
            </a:r>
            <a:r>
              <a:rPr lang="ru-RU" dirty="0" smtClean="0"/>
              <a:t> </a:t>
            </a:r>
            <a:r>
              <a:rPr lang="ru-RU" dirty="0" smtClean="0"/>
              <a:t>и </a:t>
            </a:r>
            <a:r>
              <a:rPr lang="ru-RU" dirty="0" smtClean="0"/>
              <a:t>принципы отбора участникам не были ясны. </a:t>
            </a:r>
            <a:r>
              <a:rPr lang="ru-RU" dirty="0" smtClean="0"/>
              <a:t>Никто из участников эксперимента </a:t>
            </a:r>
            <a:r>
              <a:rPr lang="ru-RU" dirty="0" smtClean="0"/>
              <a:t>не знал, кто принадлежит к «его» группе. </a:t>
            </a:r>
            <a:r>
              <a:rPr lang="ru-RU" dirty="0" smtClean="0"/>
              <a:t>Каждому школьнику  предлагали </a:t>
            </a:r>
            <a:r>
              <a:rPr lang="ru-RU" dirty="0" smtClean="0"/>
              <a:t>распределить возможную награду за участие в </a:t>
            </a:r>
            <a:r>
              <a:rPr lang="ru-RU" dirty="0" smtClean="0"/>
              <a:t>эксперименте между </a:t>
            </a:r>
            <a:r>
              <a:rPr lang="ru-RU" dirty="0" smtClean="0"/>
              <a:t>двумя другими школьниками, один из которых «принадлежал</a:t>
            </a:r>
            <a:r>
              <a:rPr lang="ru-RU" dirty="0" smtClean="0"/>
              <a:t>» к</a:t>
            </a:r>
            <a:r>
              <a:rPr lang="ru-RU" dirty="0" smtClean="0"/>
              <a:t> группе распределяющего, а другой – ко второй группе. </a:t>
            </a:r>
            <a:r>
              <a:rPr lang="ru-RU" dirty="0" smtClean="0"/>
              <a:t>Имена награждаемых </a:t>
            </a:r>
            <a:r>
              <a:rPr lang="ru-RU" dirty="0" smtClean="0"/>
              <a:t>не назывались – только условные </a:t>
            </a:r>
            <a:r>
              <a:rPr lang="ru-RU" dirty="0" smtClean="0"/>
              <a:t>номера. Распределяющий </a:t>
            </a:r>
            <a:r>
              <a:rPr lang="ru-RU" dirty="0" smtClean="0"/>
              <a:t>не знал </a:t>
            </a:r>
            <a:r>
              <a:rPr lang="ru-RU" dirty="0" smtClean="0"/>
              <a:t>кто этот «</a:t>
            </a:r>
            <a:r>
              <a:rPr lang="ru-RU" dirty="0" smtClean="0"/>
              <a:t>свой», </a:t>
            </a:r>
            <a:r>
              <a:rPr lang="ru-RU" dirty="0" smtClean="0"/>
              <a:t>за </a:t>
            </a:r>
            <a:r>
              <a:rPr lang="ru-RU" dirty="0" smtClean="0"/>
              <a:t>что е</a:t>
            </a:r>
            <a:r>
              <a:rPr lang="ru-RU" dirty="0" smtClean="0"/>
              <a:t>го награждают</a:t>
            </a:r>
            <a:r>
              <a:rPr lang="ru-RU" dirty="0" smtClean="0"/>
              <a:t>, </a:t>
            </a:r>
            <a:r>
              <a:rPr lang="ru-RU" dirty="0" smtClean="0"/>
              <a:t>по </a:t>
            </a:r>
            <a:r>
              <a:rPr lang="ru-RU" dirty="0" smtClean="0"/>
              <a:t>каким критериям. </a:t>
            </a:r>
            <a:r>
              <a:rPr lang="ru-RU" dirty="0" smtClean="0"/>
              <a:t>Однако при </a:t>
            </a:r>
            <a:r>
              <a:rPr lang="ru-RU" dirty="0" smtClean="0"/>
              <a:t>всем </a:t>
            </a:r>
            <a:r>
              <a:rPr lang="ru-RU" dirty="0" smtClean="0"/>
              <a:t>том предпочитал </a:t>
            </a:r>
            <a:r>
              <a:rPr lang="ru-RU" dirty="0" smtClean="0"/>
              <a:t>«своего», определяя награду не наибольшую по </a:t>
            </a:r>
            <a:r>
              <a:rPr lang="ru-RU" dirty="0" smtClean="0"/>
              <a:t>абсолютной величине</a:t>
            </a:r>
            <a:r>
              <a:rPr lang="ru-RU" dirty="0" smtClean="0"/>
              <a:t>, но превосходящую награду «чужому</a:t>
            </a:r>
            <a:r>
              <a:rPr lang="ru-RU" dirty="0" smtClean="0"/>
              <a:t>».</a:t>
            </a:r>
          </a:p>
          <a:p>
            <a:pPr algn="just">
              <a:buNone/>
            </a:pPr>
            <a:r>
              <a:rPr lang="ru-RU" b="1" dirty="0" smtClean="0"/>
              <a:t>Вывод</a:t>
            </a:r>
            <a:r>
              <a:rPr lang="ru-RU" dirty="0" smtClean="0"/>
              <a:t>: проявился групповой фаворитизм.</a:t>
            </a:r>
            <a:endParaRPr lang="ru-R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Выводы социально-психологических экспериментов</a:t>
            </a:r>
            <a:endParaRPr lang="ru-RU" dirty="0"/>
          </a:p>
        </p:txBody>
      </p:sp>
      <p:sp>
        <p:nvSpPr>
          <p:cNvPr id="3" name="Содержимое 2"/>
          <p:cNvSpPr>
            <a:spLocks noGrp="1"/>
          </p:cNvSpPr>
          <p:nvPr>
            <p:ph idx="1"/>
          </p:nvPr>
        </p:nvSpPr>
        <p:spPr/>
        <p:txBody>
          <a:bodyPr>
            <a:normAutofit fontScale="70000" lnSpcReduction="20000"/>
          </a:bodyPr>
          <a:lstStyle/>
          <a:p>
            <a:pPr marL="624078" indent="-514350">
              <a:buNone/>
            </a:pPr>
            <a:r>
              <a:rPr lang="ru-RU" dirty="0" smtClean="0"/>
              <a:t>1. Осознание </a:t>
            </a:r>
            <a:r>
              <a:rPr lang="ru-RU" dirty="0" smtClean="0"/>
              <a:t>человеком своей принадлежности к группе вызывает групповой </a:t>
            </a:r>
            <a:r>
              <a:rPr lang="ru-RU" dirty="0" smtClean="0"/>
              <a:t>фаворитизм.</a:t>
            </a:r>
          </a:p>
          <a:p>
            <a:pPr marL="624078" indent="-514350">
              <a:buNone/>
            </a:pPr>
            <a:r>
              <a:rPr lang="ru-RU" dirty="0" smtClean="0"/>
              <a:t>2.  </a:t>
            </a:r>
            <a:r>
              <a:rPr lang="ru-RU" dirty="0" smtClean="0"/>
              <a:t>Ситуация ограниченного ресурса («на всех не хватит») порождает:</a:t>
            </a:r>
          </a:p>
          <a:p>
            <a:pPr>
              <a:buNone/>
            </a:pPr>
            <a:r>
              <a:rPr lang="ru-RU" dirty="0" smtClean="0"/>
              <a:t>1) обострение негативных эмоций (неприязни, ненависти, злобы);</a:t>
            </a:r>
          </a:p>
          <a:p>
            <a:pPr>
              <a:buNone/>
            </a:pPr>
            <a:r>
              <a:rPr lang="ru-RU" dirty="0" smtClean="0"/>
              <a:t>2) усиление враждебных действий между группами;</a:t>
            </a:r>
          </a:p>
          <a:p>
            <a:pPr>
              <a:buNone/>
            </a:pPr>
            <a:r>
              <a:rPr lang="ru-RU" dirty="0" smtClean="0"/>
              <a:t>3) распад прежних дружеских связей между людьми, ставшими членами </a:t>
            </a:r>
            <a:r>
              <a:rPr lang="ru-RU" dirty="0" smtClean="0"/>
              <a:t>конкурирующих групп</a:t>
            </a:r>
            <a:r>
              <a:rPr lang="ru-RU" dirty="0" smtClean="0"/>
              <a:t>;</a:t>
            </a:r>
          </a:p>
          <a:p>
            <a:pPr>
              <a:buNone/>
            </a:pPr>
            <a:r>
              <a:rPr lang="ru-RU" dirty="0" smtClean="0"/>
              <a:t>4) рост неадекватности восприятия как конкурирующей группы в целом, так и ее </a:t>
            </a:r>
            <a:r>
              <a:rPr lang="ru-RU" dirty="0" smtClean="0"/>
              <a:t>отдельных </a:t>
            </a:r>
            <a:r>
              <a:rPr lang="ru-RU" dirty="0" smtClean="0"/>
              <a:t>членов;</a:t>
            </a:r>
          </a:p>
          <a:p>
            <a:pPr>
              <a:buNone/>
            </a:pPr>
            <a:r>
              <a:rPr lang="ru-RU" dirty="0" smtClean="0"/>
              <a:t>5) объяснение своих побед «внутренними» причинами (талантом, старанием, </a:t>
            </a:r>
            <a:r>
              <a:rPr lang="ru-RU" dirty="0" smtClean="0"/>
              <a:t>взаимопомощью</a:t>
            </a:r>
            <a:r>
              <a:rPr lang="ru-RU" dirty="0" smtClean="0"/>
              <a:t>), а поражений – «внешними» (происками соперников, необъективностью судей</a:t>
            </a:r>
            <a:r>
              <a:rPr lang="ru-RU" dirty="0" smtClean="0"/>
              <a:t>, неудачными </a:t>
            </a:r>
            <a:r>
              <a:rPr lang="ru-RU" dirty="0" smtClean="0"/>
              <a:t>обстоятельствами);</a:t>
            </a:r>
          </a:p>
          <a:p>
            <a:pPr>
              <a:buNone/>
            </a:pPr>
            <a:r>
              <a:rPr lang="ru-RU" dirty="0" smtClean="0"/>
              <a:t>6) со стороны «проигравших» – третирование союзников, которые иногда </a:t>
            </a:r>
            <a:r>
              <a:rPr lang="ru-RU" dirty="0" smtClean="0"/>
              <a:t>оцениваются хуже</a:t>
            </a:r>
            <a:r>
              <a:rPr lang="ru-RU" dirty="0" smtClean="0"/>
              <a:t>, чем «победители</a:t>
            </a:r>
            <a:r>
              <a:rPr lang="ru-RU" dirty="0" smtClean="0"/>
              <a:t>».</a:t>
            </a:r>
            <a:endParaRPr lang="ru-R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08720"/>
            <a:ext cx="8229600" cy="1066800"/>
          </a:xfrm>
        </p:spPr>
        <p:txBody>
          <a:bodyPr>
            <a:normAutofit fontScale="90000"/>
          </a:bodyPr>
          <a:lstStyle/>
          <a:p>
            <a:r>
              <a:rPr lang="ru-RU" dirty="0" smtClean="0"/>
              <a:t>Выводы социально-психологических экспериментов</a:t>
            </a:r>
            <a:endParaRPr lang="ru-RU" dirty="0"/>
          </a:p>
        </p:txBody>
      </p:sp>
      <p:sp>
        <p:nvSpPr>
          <p:cNvPr id="3" name="Содержимое 2"/>
          <p:cNvSpPr>
            <a:spLocks noGrp="1"/>
          </p:cNvSpPr>
          <p:nvPr>
            <p:ph idx="1"/>
          </p:nvPr>
        </p:nvSpPr>
        <p:spPr/>
        <p:txBody>
          <a:bodyPr>
            <a:normAutofit fontScale="85000" lnSpcReduction="20000"/>
          </a:bodyPr>
          <a:lstStyle/>
          <a:p>
            <a:pPr algn="just">
              <a:buNone/>
            </a:pPr>
            <a:r>
              <a:rPr lang="ru-RU" dirty="0" smtClean="0"/>
              <a:t>Снижение </a:t>
            </a:r>
            <a:r>
              <a:rPr lang="ru-RU" dirty="0" smtClean="0"/>
              <a:t>межгрупповой конфликтности наблюдалось, когда:</a:t>
            </a:r>
          </a:p>
          <a:p>
            <a:pPr algn="just"/>
            <a:r>
              <a:rPr lang="ru-RU" dirty="0" smtClean="0"/>
              <a:t>1) враждующие группы включались в совместную полезную деятельность;</a:t>
            </a:r>
          </a:p>
          <a:p>
            <a:pPr algn="just"/>
            <a:r>
              <a:rPr lang="ru-RU" dirty="0" smtClean="0"/>
              <a:t>2) контакты и взаимодействие не ограничивались узкой зоной состязательности;</a:t>
            </a:r>
          </a:p>
          <a:p>
            <a:pPr algn="just"/>
            <a:r>
              <a:rPr lang="ru-RU" dirty="0" smtClean="0"/>
              <a:t>3) критерии состязания были приняты членами всех групп или вырабатывались ими;</a:t>
            </a:r>
          </a:p>
          <a:p>
            <a:pPr algn="just"/>
            <a:r>
              <a:rPr lang="ru-RU" dirty="0" smtClean="0"/>
              <a:t>4) взаимодействие групп и людей осознавалось на фоне более широкой групповой </a:t>
            </a:r>
            <a:r>
              <a:rPr lang="ru-RU" dirty="0" smtClean="0"/>
              <a:t>принадлежности </a:t>
            </a:r>
            <a:r>
              <a:rPr lang="ru-RU" dirty="0" smtClean="0"/>
              <a:t>(студенты, люди одной специальности, жители одного города, люди одной веры</a:t>
            </a:r>
            <a:r>
              <a:rPr lang="ru-RU" dirty="0" smtClean="0"/>
              <a:t>, европейцы</a:t>
            </a:r>
            <a:r>
              <a:rPr lang="ru-RU" dirty="0" smtClean="0"/>
              <a:t>, одного цвета кожи и т. п.).</a:t>
            </a:r>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normAutofit/>
          </a:bodyPr>
          <a:lstStyle/>
          <a:p>
            <a:pPr algn="ctr">
              <a:buNone/>
            </a:pPr>
            <a:endParaRPr lang="ru-RU" sz="3600" dirty="0" smtClean="0"/>
          </a:p>
          <a:p>
            <a:pPr algn="ctr">
              <a:buNone/>
            </a:pPr>
            <a:r>
              <a:rPr lang="ru-RU" sz="3600" dirty="0" smtClean="0"/>
              <a:t>Социальный конфликт как вид межгруппового конфликта</a:t>
            </a:r>
          </a:p>
          <a:p>
            <a:pPr algn="ctr">
              <a:buNone/>
            </a:pPr>
            <a:endParaRPr lang="ru-RU" sz="36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Социальные конфликты</a:t>
            </a:r>
            <a:endParaRPr lang="ru-RU" dirty="0"/>
          </a:p>
        </p:txBody>
      </p:sp>
      <p:sp>
        <p:nvSpPr>
          <p:cNvPr id="3" name="Содержимое 2"/>
          <p:cNvSpPr>
            <a:spLocks noGrp="1"/>
          </p:cNvSpPr>
          <p:nvPr>
            <p:ph idx="1"/>
          </p:nvPr>
        </p:nvSpPr>
        <p:spPr/>
        <p:txBody>
          <a:bodyPr/>
          <a:lstStyle/>
          <a:p>
            <a:pPr algn="just">
              <a:buNone/>
            </a:pPr>
            <a:r>
              <a:rPr lang="ru-RU" dirty="0" smtClean="0"/>
              <a:t>Общество – сложная система, включающая политическую, экономическую, социальную, духовную сферы =</a:t>
            </a:r>
            <a:r>
              <a:rPr lang="en-US" dirty="0" smtClean="0"/>
              <a:t>&gt;</a:t>
            </a:r>
            <a:endParaRPr lang="ru-RU" dirty="0" smtClean="0"/>
          </a:p>
          <a:p>
            <a:pPr algn="just">
              <a:buNone/>
            </a:pPr>
            <a:r>
              <a:rPr lang="ru-RU" dirty="0" smtClean="0"/>
              <a:t>Конфликты между большими группами (социальными общностями): </a:t>
            </a:r>
          </a:p>
          <a:p>
            <a:pPr algn="just">
              <a:buNone/>
            </a:pPr>
            <a:r>
              <a:rPr lang="ru-RU" dirty="0" smtClean="0"/>
              <a:t>политический конфликт, экономический конфликт, межэтнический конфликт, межкультурный конфликт, религиозный конфликт.</a:t>
            </a:r>
            <a:endParaRPr lang="ru-RU"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836712"/>
            <a:ext cx="8229600" cy="1066800"/>
          </a:xfrm>
        </p:spPr>
        <p:txBody>
          <a:bodyPr>
            <a:normAutofit/>
          </a:bodyPr>
          <a:lstStyle/>
          <a:p>
            <a:r>
              <a:rPr lang="ru-RU" dirty="0" smtClean="0"/>
              <a:t>Причины социальных конфликтов</a:t>
            </a:r>
            <a:endParaRPr lang="ru-RU" dirty="0"/>
          </a:p>
        </p:txBody>
      </p:sp>
      <p:sp>
        <p:nvSpPr>
          <p:cNvPr id="3" name="Содержимое 2"/>
          <p:cNvSpPr>
            <a:spLocks noGrp="1"/>
          </p:cNvSpPr>
          <p:nvPr>
            <p:ph idx="1"/>
          </p:nvPr>
        </p:nvSpPr>
        <p:spPr/>
        <p:txBody>
          <a:bodyPr/>
          <a:lstStyle/>
          <a:p>
            <a:pPr algn="just"/>
            <a:r>
              <a:rPr lang="ru-RU" dirty="0" smtClean="0"/>
              <a:t>Социальная неоднородность общества.</a:t>
            </a:r>
          </a:p>
          <a:p>
            <a:pPr algn="just"/>
            <a:r>
              <a:rPr lang="ru-RU" dirty="0" smtClean="0"/>
              <a:t>Ограниченность ресурсов =</a:t>
            </a:r>
            <a:r>
              <a:rPr lang="en-US" dirty="0" smtClean="0"/>
              <a:t>&gt; </a:t>
            </a:r>
            <a:r>
              <a:rPr lang="ru-RU" dirty="0" smtClean="0"/>
              <a:t>Борьба за ограниченные ресурсы.</a:t>
            </a:r>
          </a:p>
          <a:p>
            <a:pPr algn="just"/>
            <a:r>
              <a:rPr lang="ru-RU" dirty="0" smtClean="0"/>
              <a:t>Различия в уровнях дохода, власти, социальном престиже, доступе к образованию, информации.</a:t>
            </a:r>
          </a:p>
          <a:p>
            <a:pPr algn="just"/>
            <a:r>
              <a:rPr lang="ru-RU" dirty="0" smtClean="0"/>
              <a:t>Противоположность идей, ценностных ориентиров.</a:t>
            </a:r>
            <a:endParaRPr lang="ru-RU"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08720"/>
            <a:ext cx="8229600" cy="1066800"/>
          </a:xfrm>
        </p:spPr>
        <p:txBody>
          <a:bodyPr>
            <a:normAutofit fontScale="90000"/>
          </a:bodyPr>
          <a:lstStyle/>
          <a:p>
            <a:r>
              <a:rPr lang="ru-RU" dirty="0" smtClean="0"/>
              <a:t>Способы решения социальных конфликтов</a:t>
            </a:r>
            <a:endParaRPr lang="ru-RU" dirty="0"/>
          </a:p>
        </p:txBody>
      </p:sp>
      <p:sp>
        <p:nvSpPr>
          <p:cNvPr id="3" name="Содержимое 2"/>
          <p:cNvSpPr>
            <a:spLocks noGrp="1"/>
          </p:cNvSpPr>
          <p:nvPr>
            <p:ph idx="1"/>
          </p:nvPr>
        </p:nvSpPr>
        <p:spPr/>
        <p:txBody>
          <a:bodyPr/>
          <a:lstStyle/>
          <a:p>
            <a:r>
              <a:rPr lang="ru-RU" dirty="0" smtClean="0"/>
              <a:t>Применение силы, власти, </a:t>
            </a:r>
            <a:r>
              <a:rPr lang="ru-RU" dirty="0" smtClean="0"/>
              <a:t>з</a:t>
            </a:r>
            <a:r>
              <a:rPr lang="ru-RU" dirty="0" smtClean="0"/>
              <a:t>акона.</a:t>
            </a:r>
          </a:p>
          <a:p>
            <a:r>
              <a:rPr lang="ru-RU" dirty="0" smtClean="0"/>
              <a:t>Компромисс.</a:t>
            </a:r>
          </a:p>
          <a:p>
            <a:pPr>
              <a:buNone/>
            </a:pPr>
            <a:r>
              <a:rPr lang="ru-RU" dirty="0" smtClean="0"/>
              <a:t>Как достичь компромисса? Через:</a:t>
            </a:r>
          </a:p>
          <a:p>
            <a:r>
              <a:rPr lang="ru-RU" dirty="0" smtClean="0"/>
              <a:t>Переговоры.</a:t>
            </a:r>
          </a:p>
          <a:p>
            <a:r>
              <a:rPr lang="ru-RU" dirty="0" smtClean="0"/>
              <a:t>Посредничество.</a:t>
            </a:r>
          </a:p>
          <a:p>
            <a:r>
              <a:rPr lang="ru-RU" dirty="0" smtClean="0"/>
              <a:t>Арбитраж.</a:t>
            </a:r>
          </a:p>
          <a:p>
            <a:endParaRPr lang="ru-RU" dirty="0" smtClean="0"/>
          </a:p>
          <a:p>
            <a:endParaRPr lang="ru-RU"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980728"/>
            <a:ext cx="8229600" cy="1066800"/>
          </a:xfrm>
        </p:spPr>
        <p:txBody>
          <a:bodyPr>
            <a:normAutofit fontScale="90000"/>
          </a:bodyPr>
          <a:lstStyle/>
          <a:p>
            <a:r>
              <a:rPr lang="ru-RU" dirty="0" smtClean="0"/>
              <a:t>Примеры социальных конфликтов</a:t>
            </a:r>
            <a:endParaRPr lang="ru-RU" dirty="0"/>
          </a:p>
        </p:txBody>
      </p:sp>
      <p:sp>
        <p:nvSpPr>
          <p:cNvPr id="3" name="Содержимое 2"/>
          <p:cNvSpPr>
            <a:spLocks noGrp="1"/>
          </p:cNvSpPr>
          <p:nvPr>
            <p:ph idx="1"/>
          </p:nvPr>
        </p:nvSpPr>
        <p:spPr/>
        <p:txBody>
          <a:bodyPr/>
          <a:lstStyle/>
          <a:p>
            <a:pPr algn="just"/>
            <a:r>
              <a:rPr lang="ru-RU" dirty="0" smtClean="0"/>
              <a:t>Студенческие волнения во Франции 1968 г.</a:t>
            </a:r>
          </a:p>
          <a:p>
            <a:pPr algn="just"/>
            <a:r>
              <a:rPr lang="ru-RU" dirty="0" smtClean="0"/>
              <a:t>События в Новочеркасске 1962 г.</a:t>
            </a:r>
          </a:p>
          <a:p>
            <a:pPr algn="just"/>
            <a:r>
              <a:rPr lang="ru-RU" dirty="0" smtClean="0"/>
              <a:t>Забастовки шахтеров 1989 г. в СССР.</a:t>
            </a:r>
          </a:p>
          <a:p>
            <a:pPr algn="just"/>
            <a:r>
              <a:rPr lang="ru-RU" dirty="0" smtClean="0"/>
              <a:t>События на площади </a:t>
            </a:r>
            <a:r>
              <a:rPr lang="ru-RU" dirty="0" smtClean="0"/>
              <a:t>Тяньаньмэнь (Китай) 1989 г.</a:t>
            </a:r>
          </a:p>
          <a:p>
            <a:pPr algn="just"/>
            <a:r>
              <a:rPr lang="ru-RU" dirty="0" smtClean="0"/>
              <a:t>События на Болотной пощади 2012 г.</a:t>
            </a:r>
          </a:p>
          <a:p>
            <a:pPr algn="just"/>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pPr algn="ctr">
              <a:buNone/>
            </a:pPr>
            <a:endParaRPr lang="ru-RU" sz="3600" dirty="0" smtClean="0"/>
          </a:p>
          <a:p>
            <a:pPr algn="ctr">
              <a:buNone/>
            </a:pPr>
            <a:r>
              <a:rPr lang="ru-RU" sz="3600" dirty="0" smtClean="0"/>
              <a:t>Межгрупповой конфликт: общая характеристика</a:t>
            </a:r>
            <a:endParaRPr lang="ru-RU" sz="36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Забастовки шахтеров 1989 г. в СССР.</a:t>
            </a:r>
            <a:br>
              <a:rPr lang="ru-RU" dirty="0" smtClean="0"/>
            </a:br>
            <a:endParaRPr lang="ru-RU" dirty="0"/>
          </a:p>
        </p:txBody>
      </p:sp>
      <p:pic>
        <p:nvPicPr>
          <p:cNvPr id="1026" name="Picture 2" descr="Шахтерские забастовки 1989-1991 годов: успех для единиц — поражение для  многих: Общество: Россия: Lenta.ru"/>
          <p:cNvPicPr>
            <a:picLocks noGrp="1" noChangeAspect="1" noChangeArrowheads="1"/>
          </p:cNvPicPr>
          <p:nvPr>
            <p:ph idx="1"/>
          </p:nvPr>
        </p:nvPicPr>
        <p:blipFill>
          <a:blip r:embed="rId2" cstate="print"/>
          <a:srcRect/>
          <a:stretch>
            <a:fillRect/>
          </a:stretch>
        </p:blipFill>
        <p:spPr bwMode="auto">
          <a:xfrm>
            <a:off x="1619250" y="2411413"/>
            <a:ext cx="5905500" cy="4000500"/>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Демонстрация рабочих в Новочеркасске 1962 г.</a:t>
            </a:r>
            <a:endParaRPr lang="ru-RU" dirty="0"/>
          </a:p>
        </p:txBody>
      </p:sp>
      <p:pic>
        <p:nvPicPr>
          <p:cNvPr id="4" name="Содержимое 3" descr="55 лет с расстрела демонстрации рабочих в Новочеркасске - Газета.Ru"/>
          <p:cNvPicPr>
            <a:picLocks noGrp="1"/>
          </p:cNvPicPr>
          <p:nvPr>
            <p:ph idx="1"/>
          </p:nvPr>
        </p:nvPicPr>
        <p:blipFill>
          <a:blip r:embed="rId2" cstate="print"/>
          <a:srcRect/>
          <a:stretch>
            <a:fillRect/>
          </a:stretch>
        </p:blipFill>
        <p:spPr bwMode="auto">
          <a:xfrm>
            <a:off x="755576" y="2348880"/>
            <a:ext cx="7663947" cy="4324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764704"/>
            <a:ext cx="8229600" cy="1066800"/>
          </a:xfrm>
        </p:spPr>
        <p:txBody>
          <a:bodyPr>
            <a:normAutofit fontScale="90000"/>
          </a:bodyPr>
          <a:lstStyle/>
          <a:p>
            <a:r>
              <a:rPr lang="ru-RU" dirty="0" smtClean="0"/>
              <a:t>Межгрупповой конфликт: общая характеристика</a:t>
            </a:r>
            <a:endParaRPr lang="ru-RU" dirty="0"/>
          </a:p>
        </p:txBody>
      </p:sp>
      <p:sp>
        <p:nvSpPr>
          <p:cNvPr id="3" name="Содержимое 2"/>
          <p:cNvSpPr>
            <a:spLocks noGrp="1"/>
          </p:cNvSpPr>
          <p:nvPr>
            <p:ph idx="1"/>
          </p:nvPr>
        </p:nvSpPr>
        <p:spPr/>
        <p:txBody>
          <a:bodyPr>
            <a:normAutofit fontScale="77500" lnSpcReduction="20000"/>
          </a:bodyPr>
          <a:lstStyle/>
          <a:p>
            <a:pPr algn="just">
              <a:buNone/>
            </a:pPr>
            <a:r>
              <a:rPr lang="ru-RU" i="1" dirty="0" smtClean="0"/>
              <a:t>Межгрупповой конфликт </a:t>
            </a:r>
            <a:r>
              <a:rPr lang="ru-RU" dirty="0" smtClean="0"/>
              <a:t>– это «тип конфликтов, в котором в качестве субъектов взаимодействия выступают не отдельные индивиды, а группы. </a:t>
            </a:r>
            <a:endParaRPr lang="en-US" dirty="0" smtClean="0"/>
          </a:p>
          <a:p>
            <a:pPr algn="just">
              <a:buNone/>
            </a:pPr>
            <a:r>
              <a:rPr lang="ru-RU" dirty="0" smtClean="0"/>
              <a:t>Т.к. группы бывают:</a:t>
            </a:r>
          </a:p>
          <a:p>
            <a:pPr algn="just"/>
            <a:r>
              <a:rPr lang="ru-RU" b="1" dirty="0" smtClean="0"/>
              <a:t>большие</a:t>
            </a:r>
            <a:r>
              <a:rPr lang="ru-RU" dirty="0" smtClean="0"/>
              <a:t> (социальные общности) и </a:t>
            </a:r>
            <a:r>
              <a:rPr lang="ru-RU" b="1" dirty="0" smtClean="0"/>
              <a:t>малые</a:t>
            </a:r>
            <a:r>
              <a:rPr lang="ru-RU" dirty="0" smtClean="0"/>
              <a:t> (группы, в которых есть непосредственное взаимодействие между их членами);</a:t>
            </a:r>
          </a:p>
          <a:p>
            <a:pPr algn="just"/>
            <a:r>
              <a:rPr lang="ru-RU" b="1" dirty="0" smtClean="0"/>
              <a:t>формальные</a:t>
            </a:r>
            <a:r>
              <a:rPr lang="ru-RU" dirty="0" smtClean="0"/>
              <a:t> и </a:t>
            </a:r>
            <a:r>
              <a:rPr lang="ru-RU" b="1" dirty="0" smtClean="0"/>
              <a:t>неформальные</a:t>
            </a:r>
            <a:r>
              <a:rPr lang="ru-RU" dirty="0" smtClean="0"/>
              <a:t>, </a:t>
            </a:r>
          </a:p>
          <a:p>
            <a:pPr algn="just">
              <a:buNone/>
            </a:pPr>
            <a:r>
              <a:rPr lang="ru-RU" dirty="0" smtClean="0"/>
              <a:t>то межгрупповые конфликты разнообразны: религиозные, классовые, этнические, конфликты между дворовыми командами, конфликты между отделами на предприятии, конфликты между администрацией предприятия и трудовым коллективом.</a:t>
            </a:r>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08720"/>
            <a:ext cx="8229600" cy="1066800"/>
          </a:xfrm>
        </p:spPr>
        <p:txBody>
          <a:bodyPr>
            <a:normAutofit fontScale="90000"/>
          </a:bodyPr>
          <a:lstStyle/>
          <a:p>
            <a:r>
              <a:rPr lang="ru-RU" dirty="0" smtClean="0"/>
              <a:t>Межгрупповой конфликт: общая характеристика</a:t>
            </a:r>
            <a:endParaRPr lang="ru-RU" dirty="0"/>
          </a:p>
        </p:txBody>
      </p:sp>
      <p:sp>
        <p:nvSpPr>
          <p:cNvPr id="3" name="Содержимое 2"/>
          <p:cNvSpPr>
            <a:spLocks noGrp="1"/>
          </p:cNvSpPr>
          <p:nvPr>
            <p:ph idx="1"/>
          </p:nvPr>
        </p:nvSpPr>
        <p:spPr/>
        <p:txBody>
          <a:bodyPr>
            <a:normAutofit fontScale="77500" lnSpcReduction="20000"/>
          </a:bodyPr>
          <a:lstStyle/>
          <a:p>
            <a:pPr algn="just">
              <a:buNone/>
            </a:pPr>
            <a:r>
              <a:rPr lang="ru-RU" dirty="0" smtClean="0"/>
              <a:t>Межгрупповые конфликты возникают там, где имеет место межгрупповое взаимодействие: </a:t>
            </a:r>
          </a:p>
          <a:p>
            <a:pPr algn="just"/>
            <a:r>
              <a:rPr lang="ru-RU" dirty="0" smtClean="0"/>
              <a:t>экономическая, политическая, социальная сферы общества; </a:t>
            </a:r>
          </a:p>
          <a:p>
            <a:pPr algn="just"/>
            <a:r>
              <a:rPr lang="ru-RU" dirty="0" smtClean="0"/>
              <a:t>социальные институты;</a:t>
            </a:r>
          </a:p>
          <a:p>
            <a:pPr algn="just"/>
            <a:r>
              <a:rPr lang="ru-RU" dirty="0" smtClean="0"/>
              <a:t>организации, где существуют малые группы.</a:t>
            </a:r>
          </a:p>
          <a:p>
            <a:pPr algn="just">
              <a:buNone/>
            </a:pPr>
            <a:r>
              <a:rPr lang="ru-RU" b="1" dirty="0" smtClean="0"/>
              <a:t>Формы межгрупповых конфликтов</a:t>
            </a:r>
            <a:r>
              <a:rPr lang="ru-RU" dirty="0" smtClean="0"/>
              <a:t>: политические перевороты, войны, революции, экономические блокады, противостояние структурных подразделений организации из-за ресурсов, ссоры между группами родственников, стычки между фанатами.</a:t>
            </a:r>
          </a:p>
          <a:p>
            <a:pPr algn="just">
              <a:buNone/>
            </a:pPr>
            <a:r>
              <a:rPr lang="ru-RU" dirty="0" smtClean="0"/>
              <a:t>Понятие «</a:t>
            </a:r>
            <a:r>
              <a:rPr lang="ru-RU" i="1" dirty="0" smtClean="0"/>
              <a:t>социальный конфликт</a:t>
            </a:r>
            <a:r>
              <a:rPr lang="ru-RU" dirty="0" smtClean="0"/>
              <a:t>» часто трактуется как конфликт между большими социальными группами (социальными общностями). Это национальные, расовые, религиозные конфликты. </a:t>
            </a: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pPr algn="ctr">
              <a:buNone/>
            </a:pPr>
            <a:endParaRPr lang="ru-RU" sz="3600" dirty="0" smtClean="0"/>
          </a:p>
          <a:p>
            <a:pPr algn="ctr">
              <a:buNone/>
            </a:pPr>
            <a:endParaRPr lang="ru-RU" sz="3600" dirty="0" smtClean="0"/>
          </a:p>
          <a:p>
            <a:pPr algn="ctr">
              <a:buNone/>
            </a:pPr>
            <a:r>
              <a:rPr lang="ru-RU" sz="3600" dirty="0" smtClean="0"/>
              <a:t>Истоки межгруппового конфликта</a:t>
            </a:r>
            <a:endParaRPr lang="ru-RU" sz="36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908720"/>
            <a:ext cx="8229600" cy="1066800"/>
          </a:xfrm>
        </p:spPr>
        <p:txBody>
          <a:bodyPr>
            <a:normAutofit fontScale="90000"/>
          </a:bodyPr>
          <a:lstStyle/>
          <a:p>
            <a:r>
              <a:rPr lang="ru-RU" dirty="0" smtClean="0"/>
              <a:t>Истоки межгруппового конфликта</a:t>
            </a:r>
            <a:endParaRPr lang="ru-RU" dirty="0"/>
          </a:p>
        </p:txBody>
      </p:sp>
      <p:sp>
        <p:nvSpPr>
          <p:cNvPr id="3" name="Содержимое 2"/>
          <p:cNvSpPr>
            <a:spLocks noGrp="1"/>
          </p:cNvSpPr>
          <p:nvPr>
            <p:ph idx="1"/>
          </p:nvPr>
        </p:nvSpPr>
        <p:spPr/>
        <p:txBody>
          <a:bodyPr>
            <a:normAutofit fontScale="85000" lnSpcReduction="20000"/>
          </a:bodyPr>
          <a:lstStyle/>
          <a:p>
            <a:pPr algn="just">
              <a:buNone/>
            </a:pPr>
            <a:r>
              <a:rPr lang="ru-RU" b="1" dirty="0" smtClean="0"/>
              <a:t>З. Фрейд</a:t>
            </a:r>
            <a:r>
              <a:rPr lang="ru-RU" dirty="0" smtClean="0"/>
              <a:t>: истоки межгруппового конфликта заключаются в межгрупповой враждебности к «чужим» и приверженности к «своим». «Предназначение» этой враждебности –  главное средство поддержания сплоченности группы. =</a:t>
            </a:r>
            <a:r>
              <a:rPr lang="en-US" dirty="0" smtClean="0"/>
              <a:t>&gt;</a:t>
            </a:r>
            <a:r>
              <a:rPr lang="ru-RU" dirty="0" smtClean="0"/>
              <a:t> «Образ врага». Механизм формирования враждебности к «чужим» и привязанности к своим  - врожденная агрессивность, эмоциональная идентификация с «отцом»-лидером.</a:t>
            </a:r>
          </a:p>
          <a:p>
            <a:pPr algn="just">
              <a:buNone/>
            </a:pPr>
            <a:r>
              <a:rPr lang="ru-RU" dirty="0" smtClean="0"/>
              <a:t>Выводы З. Фрейда развил </a:t>
            </a:r>
            <a:r>
              <a:rPr lang="ru-RU" b="1" dirty="0" smtClean="0"/>
              <a:t>Л. </a:t>
            </a:r>
            <a:r>
              <a:rPr lang="ru-RU" b="1" dirty="0" err="1" smtClean="0"/>
              <a:t>Берковитц</a:t>
            </a:r>
            <a:r>
              <a:rPr lang="ru-RU" dirty="0" smtClean="0"/>
              <a:t>: концепция относительной </a:t>
            </a:r>
            <a:r>
              <a:rPr lang="ru-RU" dirty="0" err="1" smtClean="0"/>
              <a:t>депривации</a:t>
            </a:r>
            <a:r>
              <a:rPr lang="ru-RU" dirty="0" smtClean="0"/>
              <a:t> -  своей группе приписываются меньшие возможности, </a:t>
            </a:r>
            <a:r>
              <a:rPr lang="ru-RU" dirty="0" err="1" smtClean="0"/>
              <a:t>ущемленность</a:t>
            </a:r>
            <a:r>
              <a:rPr lang="ru-RU" dirty="0" smtClean="0"/>
              <a:t> в правах, низкий социальный статус.</a:t>
            </a: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836712"/>
            <a:ext cx="8229600" cy="1066800"/>
          </a:xfrm>
        </p:spPr>
        <p:txBody>
          <a:bodyPr>
            <a:normAutofit fontScale="90000"/>
          </a:bodyPr>
          <a:lstStyle/>
          <a:p>
            <a:r>
              <a:rPr lang="ru-RU" dirty="0" smtClean="0"/>
              <a:t>Истоки межгруппового конфликта</a:t>
            </a:r>
            <a:endParaRPr lang="ru-RU" dirty="0"/>
          </a:p>
        </p:txBody>
      </p:sp>
      <p:sp>
        <p:nvSpPr>
          <p:cNvPr id="3" name="Содержимое 2"/>
          <p:cNvSpPr>
            <a:spLocks noGrp="1"/>
          </p:cNvSpPr>
          <p:nvPr>
            <p:ph idx="1"/>
          </p:nvPr>
        </p:nvSpPr>
        <p:spPr/>
        <p:txBody>
          <a:bodyPr>
            <a:noAutofit/>
          </a:bodyPr>
          <a:lstStyle/>
          <a:p>
            <a:pPr algn="just">
              <a:buNone/>
            </a:pPr>
            <a:r>
              <a:rPr lang="ru-RU" sz="2000" b="1" dirty="0" smtClean="0"/>
              <a:t>Г. </a:t>
            </a:r>
            <a:r>
              <a:rPr lang="ru-RU" sz="2000" b="1" dirty="0" err="1" smtClean="0"/>
              <a:t>Зиммель</a:t>
            </a:r>
            <a:r>
              <a:rPr lang="ru-RU" sz="2000" dirty="0" smtClean="0"/>
              <a:t>: для участвующей в конфликте группы важна, прежде всего, ее централизация. Есть взаимосвязь между централизацией группы и ее установкой на борьбу: чем более группа централизована, тем более она стремится к борьбе =</a:t>
            </a:r>
            <a:r>
              <a:rPr lang="en-US" sz="2000" dirty="0" smtClean="0"/>
              <a:t>&gt;</a:t>
            </a:r>
            <a:r>
              <a:rPr lang="ru-RU" sz="2000" dirty="0" smtClean="0"/>
              <a:t> </a:t>
            </a:r>
          </a:p>
          <a:p>
            <a:pPr algn="just">
              <a:buNone/>
            </a:pPr>
            <a:r>
              <a:rPr lang="ru-RU" sz="2000" dirty="0" smtClean="0"/>
              <a:t>Объединяющее значение борьбы проявляется:</a:t>
            </a:r>
          </a:p>
          <a:p>
            <a:pPr algn="just"/>
            <a:r>
              <a:rPr lang="ru-RU" sz="2000" dirty="0" smtClean="0"/>
              <a:t>в усилении единства (как в сознании, так и в действиях);</a:t>
            </a:r>
          </a:p>
          <a:p>
            <a:pPr algn="just"/>
            <a:r>
              <a:rPr lang="ru-RU" sz="2000" dirty="0" smtClean="0"/>
              <a:t>в большем сплочении группы; </a:t>
            </a:r>
          </a:p>
          <a:p>
            <a:pPr algn="just"/>
            <a:r>
              <a:rPr lang="ru-RU" sz="2000" dirty="0" smtClean="0"/>
              <a:t>в исключении элементов, которые могут нарушать границы противоборствующих групп; </a:t>
            </a:r>
          </a:p>
          <a:p>
            <a:pPr algn="just"/>
            <a:r>
              <a:rPr lang="ru-RU" sz="2000" dirty="0" smtClean="0"/>
              <a:t>в самой возможности объединения в борьбе людей и групп, которые в мирной ситуации не имеют отношения друг к другу.</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Истоки межгруппового конфликта</a:t>
            </a:r>
            <a:endParaRPr lang="ru-RU" dirty="0"/>
          </a:p>
        </p:txBody>
      </p:sp>
      <p:sp>
        <p:nvSpPr>
          <p:cNvPr id="3" name="Содержимое 2"/>
          <p:cNvSpPr>
            <a:spLocks noGrp="1"/>
          </p:cNvSpPr>
          <p:nvPr>
            <p:ph idx="1"/>
          </p:nvPr>
        </p:nvSpPr>
        <p:spPr/>
        <p:txBody>
          <a:bodyPr>
            <a:normAutofit fontScale="85000" lnSpcReduction="20000"/>
          </a:bodyPr>
          <a:lstStyle/>
          <a:p>
            <a:pPr algn="just">
              <a:buNone/>
            </a:pPr>
            <a:r>
              <a:rPr lang="ru-RU" b="1" dirty="0" smtClean="0"/>
              <a:t>М. Шериф</a:t>
            </a:r>
            <a:r>
              <a:rPr lang="ru-RU" dirty="0" smtClean="0"/>
              <a:t>: причины межгрупповых конфликтов в факторах непосредственного взаимодействия между группами. Сделал вывод об отрицательном  образе оппонента:</a:t>
            </a:r>
          </a:p>
          <a:p>
            <a:pPr algn="just"/>
            <a:r>
              <a:rPr lang="ru-RU" dirty="0" smtClean="0"/>
              <a:t>осознание человеком своей принадлежности к группе вызывает групповой фаворитизм (предпочтение своей группе даже в тех случаях, когда на то нет достаточных оснований);</a:t>
            </a:r>
          </a:p>
          <a:p>
            <a:pPr algn="just"/>
            <a:r>
              <a:rPr lang="ru-RU" dirty="0" smtClean="0"/>
              <a:t>наличие внешнего врага ведет к усилению сплоченности группы; </a:t>
            </a:r>
          </a:p>
          <a:p>
            <a:pPr algn="just"/>
            <a:r>
              <a:rPr lang="ru-RU" dirty="0" smtClean="0"/>
              <a:t>в группах в процессе группового переживания и обсуждения враждебных целей возникают новые нормы, поддерживающие дух соперничества и конфронтации.</a:t>
            </a:r>
          </a:p>
          <a:p>
            <a:pPr algn="just"/>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419</TotalTime>
  <Words>1472</Words>
  <Application>Microsoft Office PowerPoint</Application>
  <PresentationFormat>Экран (4:3)</PresentationFormat>
  <Paragraphs>132</Paragraphs>
  <Slides>31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Городская</vt:lpstr>
      <vt:lpstr>Межгрупповой конфликт</vt:lpstr>
      <vt:lpstr>Слайд 2</vt:lpstr>
      <vt:lpstr>Слайд 3</vt:lpstr>
      <vt:lpstr>Межгрупповой конфликт: общая характеристика</vt:lpstr>
      <vt:lpstr>Межгрупповой конфликт: общая характеристика</vt:lpstr>
      <vt:lpstr>Слайд 6</vt:lpstr>
      <vt:lpstr>Истоки межгруппового конфликта</vt:lpstr>
      <vt:lpstr>Истоки межгруппового конфликта</vt:lpstr>
      <vt:lpstr>Истоки межгруппового конфликта</vt:lpstr>
      <vt:lpstr>Истоки межгруппового конфликта</vt:lpstr>
      <vt:lpstr>Истоки межгруппового конфликта</vt:lpstr>
      <vt:lpstr>Истоки межгруппового конфликта</vt:lpstr>
      <vt:lpstr>Слайд 13</vt:lpstr>
      <vt:lpstr>Социально-психологические феномены групп</vt:lpstr>
      <vt:lpstr>Социально-психологические феномены групп</vt:lpstr>
      <vt:lpstr>Социально-психологические феномены групп</vt:lpstr>
      <vt:lpstr>Социально-психологические феномены групп</vt:lpstr>
      <vt:lpstr>Социально-психологические феномены групп</vt:lpstr>
      <vt:lpstr>Социально-психологические феномены групп</vt:lpstr>
      <vt:lpstr>Социально-психологические феномены как причина конфликтов</vt:lpstr>
      <vt:lpstr>Эксперименты социальных психологов</vt:lpstr>
      <vt:lpstr>Эксперименты социальных психологов</vt:lpstr>
      <vt:lpstr>Выводы социально-психологических экспериментов</vt:lpstr>
      <vt:lpstr>Выводы социально-психологических экспериментов</vt:lpstr>
      <vt:lpstr>Слайд 25</vt:lpstr>
      <vt:lpstr>Социальные конфликты</vt:lpstr>
      <vt:lpstr>Причины социальных конфликтов</vt:lpstr>
      <vt:lpstr>Способы решения социальных конфликтов</vt:lpstr>
      <vt:lpstr>Примеры социальных конфликтов</vt:lpstr>
      <vt:lpstr>Забастовки шахтеров 1989 г. в СССР. </vt:lpstr>
      <vt:lpstr>Демонстрация рабочих в Новочеркасске 1962 г.</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Межгрупповой конфликт</dc:title>
  <dc:creator>Пользователь</dc:creator>
  <cp:lastModifiedBy>Пользователь</cp:lastModifiedBy>
  <cp:revision>34</cp:revision>
  <dcterms:created xsi:type="dcterms:W3CDTF">2020-11-25T14:33:12Z</dcterms:created>
  <dcterms:modified xsi:type="dcterms:W3CDTF">2020-11-26T14:56:33Z</dcterms:modified>
</cp:coreProperties>
</file>